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6" r:id="rId8"/>
    <p:sldId id="262" r:id="rId9"/>
    <p:sldId id="263" r:id="rId10"/>
    <p:sldId id="264" r:id="rId11"/>
    <p:sldId id="265" r:id="rId12"/>
    <p:sldId id="267" r:id="rId13"/>
  </p:sldIdLst>
  <p:sldSz cx="14630400" cy="8229600"/>
  <p:notesSz cx="8229600" cy="14630400"/>
  <p:embeddedFontLst>
    <p:embeddedFont>
      <p:font typeface="Kanit Light" panose="020B0604020202020204" charset="-34"/>
      <p:regular r:id="rId15"/>
    </p:embeddedFont>
    <p:embeddedFont>
      <p:font typeface="Martel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A9121-7441-4137-AB3F-682B48CAD76B}" v="15" dt="2025-08-03T19:14:13.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Rao" userId="6ea674a9e6a4328a" providerId="LiveId" clId="{2D9A9121-7441-4137-AB3F-682B48CAD76B}"/>
    <pc:docChg chg="addSld modSld">
      <pc:chgData name="Naveen Rao" userId="6ea674a9e6a4328a" providerId="LiveId" clId="{2D9A9121-7441-4137-AB3F-682B48CAD76B}" dt="2025-08-03T19:15:54.918" v="52" actId="1076"/>
      <pc:docMkLst>
        <pc:docMk/>
      </pc:docMkLst>
      <pc:sldChg chg="modSp mod">
        <pc:chgData name="Naveen Rao" userId="6ea674a9e6a4328a" providerId="LiveId" clId="{2D9A9121-7441-4137-AB3F-682B48CAD76B}" dt="2025-08-03T19:15:54.918" v="52" actId="1076"/>
        <pc:sldMkLst>
          <pc:docMk/>
          <pc:sldMk cId="0" sldId="256"/>
        </pc:sldMkLst>
        <pc:spChg chg="mod">
          <ac:chgData name="Naveen Rao" userId="6ea674a9e6a4328a" providerId="LiveId" clId="{2D9A9121-7441-4137-AB3F-682B48CAD76B}" dt="2025-08-03T19:15:54.918" v="52" actId="1076"/>
          <ac:spMkLst>
            <pc:docMk/>
            <pc:sldMk cId="0" sldId="256"/>
            <ac:spMk id="4" creationId="{00000000-0000-0000-0000-000000000000}"/>
          </ac:spMkLst>
        </pc:spChg>
      </pc:sldChg>
      <pc:sldChg chg="addSp delSp modSp mod">
        <pc:chgData name="Naveen Rao" userId="6ea674a9e6a4328a" providerId="LiveId" clId="{2D9A9121-7441-4137-AB3F-682B48CAD76B}" dt="2025-08-03T19:15:29.098" v="51" actId="255"/>
        <pc:sldMkLst>
          <pc:docMk/>
          <pc:sldMk cId="0" sldId="265"/>
        </pc:sldMkLst>
        <pc:spChg chg="add del mod">
          <ac:chgData name="Naveen Rao" userId="6ea674a9e6a4328a" providerId="LiveId" clId="{2D9A9121-7441-4137-AB3F-682B48CAD76B}" dt="2025-08-03T19:10:58.020" v="3"/>
          <ac:spMkLst>
            <pc:docMk/>
            <pc:sldMk cId="0" sldId="265"/>
            <ac:spMk id="18" creationId="{80EB0C51-66A6-4D43-7A2F-ADEFF1FCB229}"/>
          </ac:spMkLst>
        </pc:spChg>
        <pc:spChg chg="add del mod">
          <ac:chgData name="Naveen Rao" userId="6ea674a9e6a4328a" providerId="LiveId" clId="{2D9A9121-7441-4137-AB3F-682B48CAD76B}" dt="2025-08-03T19:11:19.757" v="9"/>
          <ac:spMkLst>
            <pc:docMk/>
            <pc:sldMk cId="0" sldId="265"/>
            <ac:spMk id="19" creationId="{CEBF86E7-03B5-2378-2D01-E7A201294BF3}"/>
          </ac:spMkLst>
        </pc:spChg>
        <pc:spChg chg="add del mod">
          <ac:chgData name="Naveen Rao" userId="6ea674a9e6a4328a" providerId="LiveId" clId="{2D9A9121-7441-4137-AB3F-682B48CAD76B}" dt="2025-08-03T19:11:19.752" v="7" actId="478"/>
          <ac:spMkLst>
            <pc:docMk/>
            <pc:sldMk cId="0" sldId="265"/>
            <ac:spMk id="20" creationId="{5A37627C-0B4C-4C07-65B4-91222A5B756A}"/>
          </ac:spMkLst>
        </pc:spChg>
        <pc:spChg chg="add del mod">
          <ac:chgData name="Naveen Rao" userId="6ea674a9e6a4328a" providerId="LiveId" clId="{2D9A9121-7441-4137-AB3F-682B48CAD76B}" dt="2025-08-03T19:11:51.554" v="14"/>
          <ac:spMkLst>
            <pc:docMk/>
            <pc:sldMk cId="0" sldId="265"/>
            <ac:spMk id="21" creationId="{B5DB1A50-149E-BB8B-B4A6-9B4596AFC9D5}"/>
          </ac:spMkLst>
        </pc:spChg>
        <pc:spChg chg="add">
          <ac:chgData name="Naveen Rao" userId="6ea674a9e6a4328a" providerId="LiveId" clId="{2D9A9121-7441-4137-AB3F-682B48CAD76B}" dt="2025-08-03T19:11:28.567" v="11"/>
          <ac:spMkLst>
            <pc:docMk/>
            <pc:sldMk cId="0" sldId="265"/>
            <ac:spMk id="22" creationId="{08E6EBA0-E5D8-5015-29E2-3C86F9BE10D6}"/>
          </ac:spMkLst>
        </pc:spChg>
        <pc:spChg chg="add mod">
          <ac:chgData name="Naveen Rao" userId="6ea674a9e6a4328a" providerId="LiveId" clId="{2D9A9121-7441-4137-AB3F-682B48CAD76B}" dt="2025-08-03T19:15:29.098" v="51" actId="255"/>
          <ac:spMkLst>
            <pc:docMk/>
            <pc:sldMk cId="0" sldId="265"/>
            <ac:spMk id="23" creationId="{EB0A9839-5511-0E40-6522-DFD2382E7D87}"/>
          </ac:spMkLst>
        </pc:spChg>
      </pc:sldChg>
      <pc:sldChg chg="addSp modSp new mod">
        <pc:chgData name="Naveen Rao" userId="6ea674a9e6a4328a" providerId="LiveId" clId="{2D9A9121-7441-4137-AB3F-682B48CAD76B}" dt="2025-08-03T19:14:43.100" v="44" actId="1076"/>
        <pc:sldMkLst>
          <pc:docMk/>
          <pc:sldMk cId="4215898517" sldId="267"/>
        </pc:sldMkLst>
        <pc:spChg chg="add mod">
          <ac:chgData name="Naveen Rao" userId="6ea674a9e6a4328a" providerId="LiveId" clId="{2D9A9121-7441-4137-AB3F-682B48CAD76B}" dt="2025-08-03T19:14:43.100" v="44" actId="1076"/>
          <ac:spMkLst>
            <pc:docMk/>
            <pc:sldMk cId="4215898517" sldId="267"/>
            <ac:spMk id="2" creationId="{2D1E2467-0363-13CD-4241-A813AD5BDD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465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800" dirty="0">
                <a:solidFill>
                  <a:srgbClr val="272D45"/>
                </a:solidFill>
                <a:latin typeface="Kanit Light" pitchFamily="34" charset="0"/>
                <a:ea typeface="Kanit Light" pitchFamily="34" charset="-122"/>
                <a:cs typeface="Kanit Light" pitchFamily="34" charset="-120"/>
              </a:rPr>
              <a:t>Log File Analysis and Reporting System</a:t>
            </a:r>
            <a:endParaRPr lang="en-US" sz="4800" dirty="0"/>
          </a:p>
        </p:txBody>
      </p:sp>
      <p:sp>
        <p:nvSpPr>
          <p:cNvPr id="4" name="Text 1"/>
          <p:cNvSpPr/>
          <p:nvPr/>
        </p:nvSpPr>
        <p:spPr>
          <a:xfrm>
            <a:off x="793790" y="5536978"/>
            <a:ext cx="7556421" cy="362903"/>
          </a:xfrm>
          <a:prstGeom prst="rect">
            <a:avLst/>
          </a:prstGeom>
          <a:noFill/>
          <a:ln/>
        </p:spPr>
        <p:txBody>
          <a:bodyPr wrap="none" lIns="0" tIns="0" rIns="0" bIns="0" rtlCol="0" anchor="t"/>
          <a:lstStyle/>
          <a:p>
            <a:pPr marL="0" indent="0" algn="l">
              <a:lnSpc>
                <a:spcPts val="2850"/>
              </a:lnSpc>
              <a:buNone/>
            </a:pPr>
            <a:r>
              <a:rPr lang="en-US" sz="2800" dirty="0">
                <a:solidFill>
                  <a:srgbClr val="2C3249"/>
                </a:solidFill>
                <a:latin typeface="Martel Sans" pitchFamily="34" charset="0"/>
                <a:cs typeface="Martel Sans" pitchFamily="34" charset="-120"/>
              </a:rPr>
              <a:t>CHENNAMANENI NAVEEN KUMAR RAO</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Conclusion: Actionable Intelligence from Raw Data</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This project successfully bridges the gap between raw, unstructured log data and meaningful, decision-making insights. By providing a dual interface (CLI and Web Dashboard), the system offers scalable analysis capabilities, empowering technical supervisors and stakeholders to monitor system health, web traffic, and security posture in near real-time.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54812"/>
            <a:ext cx="11370707"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Future Scope: Enhancing the Analysis Frontier</a:t>
            </a:r>
            <a:endParaRPr lang="en-US" sz="4450" dirty="0"/>
          </a:p>
        </p:txBody>
      </p:sp>
      <p:sp>
        <p:nvSpPr>
          <p:cNvPr id="23" name="Rectangle 4">
            <a:extLst>
              <a:ext uri="{FF2B5EF4-FFF2-40B4-BE49-F238E27FC236}">
                <a16:creationId xmlns:a16="http://schemas.microsoft.com/office/drawing/2014/main" id="{EB0A9839-5511-0E40-6522-DFD2382E7D87}"/>
              </a:ext>
            </a:extLst>
          </p:cNvPr>
          <p:cNvSpPr>
            <a:spLocks noChangeArrowheads="1"/>
          </p:cNvSpPr>
          <p:nvPr/>
        </p:nvSpPr>
        <p:spPr bwMode="auto">
          <a:xfrm>
            <a:off x="422471" y="2772843"/>
            <a:ext cx="1378545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Kanit Light" panose="020B0604020202020204" charset="-34"/>
                <a:cs typeface="Kanit Light" panose="020B0604020202020204" charset="-34"/>
              </a:rPr>
              <a:t>Machine Learning Integration</a:t>
            </a:r>
            <a:b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br>
            <a: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t>Automate anomaly detection and pattern recognition in log data using ML models to proactively alert for threats and issues.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Kanit Light" panose="020B0604020202020204" charset="-34"/>
                <a:cs typeface="Kanit Light" panose="020B0604020202020204" charset="-34"/>
              </a:rPr>
              <a:t>Multi-source Aggregation</a:t>
            </a:r>
            <a:b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br>
            <a: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t>Expand support for collecting logs from multiple systems (e.g., Nginx, AWS CloudWatch, Windows Event Logs) for centralized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Kanit Light" panose="020B0604020202020204" charset="-34"/>
                <a:cs typeface="Kanit Light" panose="020B0604020202020204" charset="-34"/>
              </a:rPr>
              <a:t>Role-based Access &amp; Secure Sharing</a:t>
            </a:r>
            <a:b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br>
            <a: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t>Implement user authentication and authorization for secure, multi-user access to reports and visualizations.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Kanit Light" panose="020B0604020202020204" charset="-34"/>
                <a:cs typeface="Kanit Light" panose="020B0604020202020204" charset="-34"/>
              </a:rPr>
              <a:t>Scalable Cloud Deployment</a:t>
            </a:r>
            <a:b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br>
            <a:r>
              <a:rPr kumimoji="0" lang="en-US" altLang="en-US" sz="2000" b="0" i="0" u="none" strike="noStrike" cap="none" normalizeH="0" baseline="0" dirty="0">
                <a:ln>
                  <a:noFill/>
                </a:ln>
                <a:solidFill>
                  <a:schemeClr val="tx1"/>
                </a:solidFill>
                <a:effectLst/>
                <a:latin typeface="Kanit Light" panose="020B0604020202020204" charset="-34"/>
                <a:cs typeface="Kanit Light" panose="020B0604020202020204" charset="-34"/>
              </a:rPr>
              <a:t>Deploy the system on cloud platforms (AWS/GCP/Azure) using containerization (Docker) and orchestration (Kubernetes) for scalability.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1E2467-0363-13CD-4241-A813AD5BDD39}"/>
              </a:ext>
            </a:extLst>
          </p:cNvPr>
          <p:cNvSpPr txBox="1"/>
          <p:nvPr/>
        </p:nvSpPr>
        <p:spPr>
          <a:xfrm>
            <a:off x="1371600" y="3100038"/>
            <a:ext cx="12199434" cy="3046988"/>
          </a:xfrm>
          <a:prstGeom prst="rect">
            <a:avLst/>
          </a:prstGeom>
          <a:noFill/>
        </p:spPr>
        <p:txBody>
          <a:bodyPr wrap="square" rtlCol="0">
            <a:spAutoFit/>
          </a:bodyPr>
          <a:lstStyle/>
          <a:p>
            <a:pPr algn="ctr"/>
            <a:r>
              <a:rPr lang="en-IN" sz="9600" dirty="0"/>
              <a:t>THANK YOU</a:t>
            </a:r>
          </a:p>
          <a:p>
            <a:pPr algn="ctr"/>
            <a:endParaRPr lang="en-IN" sz="9600" dirty="0"/>
          </a:p>
        </p:txBody>
      </p:sp>
    </p:spTree>
    <p:extLst>
      <p:ext uri="{BB962C8B-B14F-4D97-AF65-F5344CB8AC3E}">
        <p14:creationId xmlns:p14="http://schemas.microsoft.com/office/powerpoint/2010/main" val="42158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984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Introduction: The Power of Log Data</a:t>
            </a:r>
            <a:endParaRPr lang="en-US" sz="4450" dirty="0"/>
          </a:p>
        </p:txBody>
      </p:sp>
      <p:sp>
        <p:nvSpPr>
          <p:cNvPr id="6" name="TextBox 5">
            <a:extLst>
              <a:ext uri="{FF2B5EF4-FFF2-40B4-BE49-F238E27FC236}">
                <a16:creationId xmlns:a16="http://schemas.microsoft.com/office/drawing/2014/main" id="{B7ED6789-08D4-AC83-0B47-62C3BCF79FE4}"/>
              </a:ext>
            </a:extLst>
          </p:cNvPr>
          <p:cNvSpPr txBox="1"/>
          <p:nvPr/>
        </p:nvSpPr>
        <p:spPr>
          <a:xfrm>
            <a:off x="323850" y="3510022"/>
            <a:ext cx="8820150" cy="4524315"/>
          </a:xfrm>
          <a:prstGeom prst="rect">
            <a:avLst/>
          </a:prstGeom>
          <a:noFill/>
        </p:spPr>
        <p:txBody>
          <a:bodyPr wrap="square">
            <a:spAutoFit/>
          </a:bodyPr>
          <a:lstStyle/>
          <a:p>
            <a:pPr>
              <a:buNone/>
            </a:pPr>
            <a:r>
              <a:rPr lang="en-US" sz="2400" dirty="0">
                <a:latin typeface="Kanit Light" panose="020B0604020202020204" charset="-34"/>
                <a:cs typeface="Kanit Light" panose="020B0604020202020204" charset="-34"/>
              </a:rPr>
              <a:t>The Log File Analysis and Reporting System is designed to extract meaningful insights from raw server log files. It automates the process of collecting, parsing, storing, and analyzing log data using a stack built with Python, MySQL, Flask, Pandas, and </a:t>
            </a:r>
            <a:r>
              <a:rPr lang="en-US" sz="2400" dirty="0" err="1">
                <a:latin typeface="Kanit Light" panose="020B0604020202020204" charset="-34"/>
                <a:cs typeface="Kanit Light" panose="020B0604020202020204" charset="-34"/>
              </a:rPr>
              <a:t>Plotly</a:t>
            </a:r>
            <a:r>
              <a:rPr lang="en-US" sz="2400" dirty="0">
                <a:latin typeface="Kanit Light" panose="020B0604020202020204" charset="-34"/>
                <a:cs typeface="Kanit Light" panose="020B0604020202020204" charset="-34"/>
              </a:rPr>
              <a:t>.</a:t>
            </a:r>
          </a:p>
          <a:p>
            <a:pPr>
              <a:buNone/>
            </a:pPr>
            <a:endParaRPr lang="en-US" sz="2400" dirty="0">
              <a:latin typeface="Kanit Light" panose="020B0604020202020204" charset="-34"/>
              <a:cs typeface="Kanit Light" panose="020B0604020202020204" charset="-34"/>
            </a:endParaRPr>
          </a:p>
          <a:p>
            <a:pPr>
              <a:buNone/>
            </a:pPr>
            <a:r>
              <a:rPr lang="en-US" sz="2400" dirty="0">
                <a:latin typeface="Kanit Light" panose="020B0604020202020204" charset="-34"/>
                <a:cs typeface="Kanit Light" panose="020B0604020202020204" charset="-34"/>
              </a:rPr>
              <a:t>The system provides:</a:t>
            </a:r>
          </a:p>
          <a:p>
            <a:pPr>
              <a:buFont typeface="Arial" panose="020B0604020202020204" pitchFamily="34" charset="0"/>
              <a:buChar char="•"/>
            </a:pPr>
            <a:r>
              <a:rPr lang="en-US" sz="2400" dirty="0">
                <a:latin typeface="Kanit Light" panose="020B0604020202020204" charset="-34"/>
                <a:cs typeface="Kanit Light" panose="020B0604020202020204" charset="-34"/>
              </a:rPr>
              <a:t>A web-based dashboard for visual analytics.</a:t>
            </a:r>
          </a:p>
          <a:p>
            <a:pPr>
              <a:buFont typeface="Arial" panose="020B0604020202020204" pitchFamily="34" charset="0"/>
              <a:buChar char="•"/>
            </a:pPr>
            <a:r>
              <a:rPr lang="en-US" sz="2400" dirty="0">
                <a:latin typeface="Kanit Light" panose="020B0604020202020204" charset="-34"/>
                <a:cs typeface="Kanit Light" panose="020B0604020202020204" charset="-34"/>
              </a:rPr>
              <a:t>A CLI interface for generating on-demand reports.</a:t>
            </a:r>
          </a:p>
          <a:p>
            <a:pPr>
              <a:buFont typeface="Arial" panose="020B0604020202020204" pitchFamily="34" charset="0"/>
              <a:buChar char="•"/>
            </a:pPr>
            <a:r>
              <a:rPr lang="en-US" sz="2400" dirty="0">
                <a:latin typeface="Kanit Light" panose="020B0604020202020204" charset="-34"/>
                <a:cs typeface="Kanit Light" panose="020B0604020202020204" charset="-34"/>
              </a:rPr>
              <a:t>Analysis of top endpoints, HTTP status codes, IP traffic patterns, and error rates.</a:t>
            </a:r>
          </a:p>
          <a:p>
            <a:pPr>
              <a:buNone/>
            </a:pPr>
            <a:endParaRPr lang="en-US" sz="2400" dirty="0">
              <a:latin typeface="Kanit Light" panose="020B0604020202020204" charset="-34"/>
              <a:cs typeface="Kanit Light" panose="020B0604020202020204" charset="-3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3523" y="442793"/>
            <a:ext cx="5860375" cy="503158"/>
          </a:xfrm>
          <a:prstGeom prst="rect">
            <a:avLst/>
          </a:prstGeom>
          <a:noFill/>
          <a:ln/>
        </p:spPr>
        <p:txBody>
          <a:bodyPr wrap="none" lIns="0" tIns="0" rIns="0" bIns="0" rtlCol="0" anchor="t"/>
          <a:lstStyle/>
          <a:p>
            <a:pPr marL="0" indent="0" algn="l">
              <a:lnSpc>
                <a:spcPts val="3950"/>
              </a:lnSpc>
              <a:buNone/>
            </a:pPr>
            <a:r>
              <a:rPr lang="en-US" sz="3150" dirty="0">
                <a:solidFill>
                  <a:srgbClr val="272D45"/>
                </a:solidFill>
                <a:latin typeface="Kanit Light" pitchFamily="34" charset="0"/>
                <a:ea typeface="Kanit Light" pitchFamily="34" charset="-122"/>
                <a:cs typeface="Kanit Light" pitchFamily="34" charset="-120"/>
              </a:rPr>
              <a:t>Abstract: Unlocking Hidden Value</a:t>
            </a:r>
            <a:endParaRPr lang="en-US" sz="3150" dirty="0"/>
          </a:p>
        </p:txBody>
      </p:sp>
      <p:pic>
        <p:nvPicPr>
          <p:cNvPr id="3" name="Image 0" descr="preencoded.png"/>
          <p:cNvPicPr>
            <a:picLocks noChangeAspect="1"/>
          </p:cNvPicPr>
          <p:nvPr/>
        </p:nvPicPr>
        <p:blipFill>
          <a:blip r:embed="rId3"/>
          <a:stretch>
            <a:fillRect/>
          </a:stretch>
        </p:blipFill>
        <p:spPr>
          <a:xfrm>
            <a:off x="3448048" y="1055426"/>
            <a:ext cx="7897654" cy="5113852"/>
          </a:xfrm>
          <a:prstGeom prst="rect">
            <a:avLst/>
          </a:prstGeom>
        </p:spPr>
      </p:pic>
      <p:sp>
        <p:nvSpPr>
          <p:cNvPr id="4" name="Text 1"/>
          <p:cNvSpPr/>
          <p:nvPr/>
        </p:nvSpPr>
        <p:spPr>
          <a:xfrm>
            <a:off x="3571681" y="2045024"/>
            <a:ext cx="2943700" cy="379778"/>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Data Ingestion</a:t>
            </a:r>
            <a:endParaRPr lang="en-US" sz="1350" dirty="0"/>
          </a:p>
        </p:txBody>
      </p:sp>
      <p:pic>
        <p:nvPicPr>
          <p:cNvPr id="5" name="Image 1" descr="preencoded.png"/>
          <p:cNvPicPr>
            <a:picLocks noChangeAspect="1"/>
          </p:cNvPicPr>
          <p:nvPr/>
        </p:nvPicPr>
        <p:blipFill>
          <a:blip r:embed="rId4"/>
          <a:stretch>
            <a:fillRect/>
          </a:stretch>
        </p:blipFill>
        <p:spPr>
          <a:xfrm>
            <a:off x="4501207" y="4272961"/>
            <a:ext cx="675161" cy="675161"/>
          </a:xfrm>
          <a:prstGeom prst="rect">
            <a:avLst/>
          </a:prstGeom>
        </p:spPr>
      </p:pic>
      <p:sp>
        <p:nvSpPr>
          <p:cNvPr id="6" name="Text 2"/>
          <p:cNvSpPr/>
          <p:nvPr/>
        </p:nvSpPr>
        <p:spPr>
          <a:xfrm>
            <a:off x="5555301" y="5790655"/>
            <a:ext cx="2851077" cy="379778"/>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Intelligent Processing</a:t>
            </a:r>
            <a:endParaRPr lang="en-US" sz="1350" dirty="0"/>
          </a:p>
        </p:txBody>
      </p:sp>
      <p:pic>
        <p:nvPicPr>
          <p:cNvPr id="7" name="Image 2" descr="preencoded.png"/>
          <p:cNvPicPr>
            <a:picLocks noChangeAspect="1"/>
          </p:cNvPicPr>
          <p:nvPr/>
        </p:nvPicPr>
        <p:blipFill>
          <a:blip r:embed="rId5"/>
          <a:stretch>
            <a:fillRect/>
          </a:stretch>
        </p:blipFill>
        <p:spPr>
          <a:xfrm>
            <a:off x="6635558" y="4684597"/>
            <a:ext cx="675160" cy="675161"/>
          </a:xfrm>
          <a:prstGeom prst="rect">
            <a:avLst/>
          </a:prstGeom>
        </p:spPr>
      </p:pic>
      <p:sp>
        <p:nvSpPr>
          <p:cNvPr id="8" name="Text 3"/>
          <p:cNvSpPr/>
          <p:nvPr/>
        </p:nvSpPr>
        <p:spPr>
          <a:xfrm>
            <a:off x="8085888" y="2473020"/>
            <a:ext cx="2851075" cy="759555"/>
          </a:xfrm>
          <a:prstGeom prst="rect">
            <a:avLst/>
          </a:prstGeom>
          <a:noFill/>
          <a:ln/>
        </p:spPr>
        <p:txBody>
          <a:bodyPr wrap="squar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Actionable Visualization</a:t>
            </a:r>
            <a:endParaRPr lang="en-US" sz="1350" dirty="0"/>
          </a:p>
        </p:txBody>
      </p:sp>
      <p:pic>
        <p:nvPicPr>
          <p:cNvPr id="9" name="Image 3" descr="preencoded.png"/>
          <p:cNvPicPr>
            <a:picLocks noChangeAspect="1"/>
          </p:cNvPicPr>
          <p:nvPr/>
        </p:nvPicPr>
        <p:blipFill>
          <a:blip r:embed="rId6"/>
          <a:stretch>
            <a:fillRect/>
          </a:stretch>
        </p:blipFill>
        <p:spPr>
          <a:xfrm>
            <a:off x="8907051" y="5126616"/>
            <a:ext cx="675161" cy="675161"/>
          </a:xfrm>
          <a:prstGeom prst="rect">
            <a:avLst/>
          </a:prstGeom>
        </p:spPr>
      </p:pic>
      <p:sp>
        <p:nvSpPr>
          <p:cNvPr id="10" name="Text 4"/>
          <p:cNvSpPr/>
          <p:nvPr/>
        </p:nvSpPr>
        <p:spPr>
          <a:xfrm>
            <a:off x="563523" y="6162175"/>
            <a:ext cx="13503354" cy="1690029"/>
          </a:xfrm>
          <a:prstGeom prst="rect">
            <a:avLst/>
          </a:prstGeom>
          <a:noFill/>
          <a:ln/>
        </p:spPr>
        <p:txBody>
          <a:bodyPr wrap="square" lIns="0" tIns="0" rIns="0" bIns="0" rtlCol="0" anchor="t"/>
          <a:lstStyle/>
          <a:p>
            <a:pPr>
              <a:buNone/>
            </a:pPr>
            <a:r>
              <a:rPr lang="en-IN" sz="1400" dirty="0">
                <a:latin typeface="Kanit Light" panose="020B0604020202020204" charset="-34"/>
                <a:cs typeface="Kanit Light" panose="020B0604020202020204" charset="-34"/>
              </a:rPr>
              <a:t>This project presents a comprehensive Log File Analysis and Reporting System designed to convert raw HTTP log data into insightful visual dashboards and tabular CLI reports.</a:t>
            </a:r>
          </a:p>
          <a:p>
            <a:pPr>
              <a:buNone/>
            </a:pPr>
            <a:endParaRPr lang="en-IN" sz="1400" dirty="0">
              <a:latin typeface="Kanit Light" panose="020B0604020202020204" charset="-34"/>
              <a:cs typeface="Kanit Light" panose="020B0604020202020204" charset="-34"/>
            </a:endParaRPr>
          </a:p>
          <a:p>
            <a:r>
              <a:rPr lang="en-IN" sz="1400" dirty="0">
                <a:latin typeface="Kanit Light" panose="020B0604020202020204" charset="-34"/>
                <a:cs typeface="Kanit Light" panose="020B0604020202020204" charset="-34"/>
              </a:rPr>
              <a:t>Using technologies like Python, MySQL, Flask, </a:t>
            </a:r>
            <a:r>
              <a:rPr lang="en-IN" sz="1400" dirty="0" err="1">
                <a:latin typeface="Kanit Light" panose="020B0604020202020204" charset="-34"/>
                <a:cs typeface="Kanit Light" panose="020B0604020202020204" charset="-34"/>
              </a:rPr>
              <a:t>SQLAlchemy</a:t>
            </a:r>
            <a:r>
              <a:rPr lang="en-IN" sz="1400" dirty="0">
                <a:latin typeface="Kanit Light" panose="020B0604020202020204" charset="-34"/>
                <a:cs typeface="Kanit Light" panose="020B0604020202020204" charset="-34"/>
              </a:rPr>
              <a:t>, Pandas, and </a:t>
            </a:r>
            <a:r>
              <a:rPr lang="en-IN" sz="1400" dirty="0" err="1">
                <a:latin typeface="Kanit Light" panose="020B0604020202020204" charset="-34"/>
                <a:cs typeface="Kanit Light" panose="020B0604020202020204" charset="-34"/>
              </a:rPr>
              <a:t>Plotly</a:t>
            </a:r>
            <a:r>
              <a:rPr lang="en-IN" sz="1400" dirty="0">
                <a:latin typeface="Kanit Light" panose="020B0604020202020204" charset="-34"/>
                <a:cs typeface="Kanit Light" panose="020B0604020202020204" charset="-34"/>
              </a:rPr>
              <a:t>, the system delivers both interactive dashboards and command-line summaries to serve diverse use cases.</a:t>
            </a:r>
          </a:p>
          <a:p>
            <a:endParaRPr lang="en-IN" sz="1400" dirty="0">
              <a:latin typeface="Kanit Light" panose="020B0604020202020204" charset="-34"/>
              <a:cs typeface="Kanit Light" panose="020B0604020202020204" charset="-34"/>
            </a:endParaRPr>
          </a:p>
          <a:p>
            <a:r>
              <a:rPr lang="en-US" sz="1400" dirty="0">
                <a:latin typeface="Kanit Light" panose="020B0604020202020204" charset="-34"/>
                <a:cs typeface="Kanit Light" panose="020B0604020202020204" charset="-34"/>
              </a:rPr>
              <a:t>The Log File Analysis and Reporting System is a full-stack analytical solution developed to extract, process, and visualize meaningful insights from raw HTTP server log files.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31570"/>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Problem Statement: The Challenge of Unstructured Data</a:t>
            </a:r>
            <a:endParaRPr lang="en-US" sz="4450" dirty="0"/>
          </a:p>
        </p:txBody>
      </p:sp>
      <p:sp>
        <p:nvSpPr>
          <p:cNvPr id="9" name="TextBox 8">
            <a:extLst>
              <a:ext uri="{FF2B5EF4-FFF2-40B4-BE49-F238E27FC236}">
                <a16:creationId xmlns:a16="http://schemas.microsoft.com/office/drawing/2014/main" id="{F8A3EFD2-D902-F2D2-448A-C31EE067AA3A}"/>
              </a:ext>
            </a:extLst>
          </p:cNvPr>
          <p:cNvSpPr txBox="1"/>
          <p:nvPr/>
        </p:nvSpPr>
        <p:spPr>
          <a:xfrm>
            <a:off x="1162050" y="2856637"/>
            <a:ext cx="12458700" cy="5262979"/>
          </a:xfrm>
          <a:prstGeom prst="rect">
            <a:avLst/>
          </a:prstGeom>
          <a:noFill/>
        </p:spPr>
        <p:txBody>
          <a:bodyPr wrap="square">
            <a:spAutoFit/>
          </a:bodyPr>
          <a:lstStyle/>
          <a:p>
            <a:r>
              <a:rPr lang="en-US" sz="2800" dirty="0">
                <a:latin typeface="Kanit Light" panose="020B0604020202020204" charset="-34"/>
                <a:cs typeface="Kanit Light" panose="020B0604020202020204" charset="-34"/>
              </a:rPr>
              <a:t>Large organizations and websites deal with thousands of log entries daily.</a:t>
            </a:r>
          </a:p>
          <a:p>
            <a:endParaRPr lang="en-US" sz="2800" dirty="0">
              <a:latin typeface="Kanit Light" panose="020B0604020202020204" charset="-34"/>
              <a:cs typeface="Kanit Light" panose="020B0604020202020204" charset="-34"/>
            </a:endParaRPr>
          </a:p>
          <a:p>
            <a:r>
              <a:rPr lang="en-US" sz="2800" dirty="0">
                <a:latin typeface="Kanit Light" panose="020B0604020202020204" charset="-34"/>
                <a:cs typeface="Kanit Light" panose="020B0604020202020204" charset="-34"/>
              </a:rPr>
              <a:t>However:</a:t>
            </a:r>
          </a:p>
          <a:p>
            <a:r>
              <a:rPr lang="en-US" sz="2800" dirty="0">
                <a:latin typeface="Kanit Light" panose="020B0604020202020204" charset="-34"/>
                <a:cs typeface="Kanit Light" panose="020B0604020202020204" charset="-34"/>
              </a:rPr>
              <a:t>There's no easy way to quickly understand what’s happening across logs.</a:t>
            </a:r>
          </a:p>
          <a:p>
            <a:r>
              <a:rPr lang="en-US" sz="2800" dirty="0">
                <a:latin typeface="Kanit Light" panose="020B0604020202020204" charset="-34"/>
                <a:cs typeface="Kanit Light" panose="020B0604020202020204" charset="-34"/>
              </a:rPr>
              <a:t>Manual scanning is tedious, error-prone, and reactive rather than proactive.</a:t>
            </a:r>
          </a:p>
          <a:p>
            <a:endParaRPr lang="en-US" sz="2800" dirty="0">
              <a:latin typeface="Kanit Light" panose="020B0604020202020204" charset="-34"/>
              <a:cs typeface="Kanit Light" panose="020B0604020202020204" charset="-34"/>
            </a:endParaRPr>
          </a:p>
          <a:p>
            <a:r>
              <a:rPr lang="en-US" sz="2800" dirty="0">
                <a:latin typeface="Kanit Light" panose="020B0604020202020204" charset="-34"/>
                <a:cs typeface="Kanit Light" panose="020B0604020202020204" charset="-34"/>
              </a:rPr>
              <a:t>Existing tools may be costly or complex for small teams.</a:t>
            </a:r>
          </a:p>
          <a:p>
            <a:r>
              <a:rPr lang="en-US" sz="2800" dirty="0">
                <a:latin typeface="Kanit Light" panose="020B0604020202020204" charset="-34"/>
                <a:cs typeface="Kanit Light" panose="020B0604020202020204" charset="-34"/>
              </a:rPr>
              <a:t>Hence, there's a need for an efficient log analysis solution that can:</a:t>
            </a:r>
          </a:p>
          <a:p>
            <a:endParaRPr lang="en-US" sz="2800" dirty="0">
              <a:latin typeface="Kanit Light" panose="020B0604020202020204" charset="-34"/>
              <a:cs typeface="Kanit Light" panose="020B0604020202020204" charset="-34"/>
            </a:endParaRPr>
          </a:p>
          <a:p>
            <a:r>
              <a:rPr lang="en-US" sz="2800" dirty="0">
                <a:latin typeface="Kanit Light" panose="020B0604020202020204" charset="-34"/>
                <a:cs typeface="Kanit Light" panose="020B0604020202020204" charset="-34"/>
              </a:rPr>
              <a:t>1)Detect errors and anomalies,</a:t>
            </a:r>
          </a:p>
          <a:p>
            <a:r>
              <a:rPr lang="en-US" sz="2800" dirty="0">
                <a:latin typeface="Kanit Light" panose="020B0604020202020204" charset="-34"/>
                <a:cs typeface="Kanit Light" panose="020B0604020202020204" charset="-34"/>
              </a:rPr>
              <a:t>2)Visualize user behavior,</a:t>
            </a:r>
          </a:p>
          <a:p>
            <a:pPr>
              <a:buNone/>
            </a:pPr>
            <a:endParaRPr lang="en-US" sz="2800" dirty="0">
              <a:latin typeface="Kanit Light" panose="020B0604020202020204" charset="-34"/>
              <a:cs typeface="Kanit Light" panose="020B0604020202020204" charset="-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9535"/>
            <a:ext cx="12445722"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Objectives: Structured Insights for Strategic Action</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78139"/>
            </a:avLst>
          </a:prstGeom>
          <a:solidFill>
            <a:srgbClr val="437066"/>
          </a:solidFill>
          <a:ln/>
        </p:spPr>
      </p:sp>
      <p:sp>
        <p:nvSpPr>
          <p:cNvPr id="5" name="Shape 3"/>
          <p:cNvSpPr/>
          <p:nvPr/>
        </p:nvSpPr>
        <p:spPr>
          <a:xfrm>
            <a:off x="3657540" y="2201942"/>
            <a:ext cx="680442" cy="680442"/>
          </a:xfrm>
          <a:prstGeom prst="roundRect">
            <a:avLst>
              <a:gd name="adj" fmla="val 134383"/>
            </a:avLst>
          </a:prstGeom>
          <a:solidFill>
            <a:srgbClr val="437066"/>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703677"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Automate Ingestion &amp; Parsing</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Streamline the collection and structuring of diverse server log formats.</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78139"/>
            </a:avLst>
          </a:prstGeom>
          <a:solidFill>
            <a:srgbClr val="437066"/>
          </a:solidFill>
          <a:ln/>
        </p:spPr>
      </p:sp>
      <p:sp>
        <p:nvSpPr>
          <p:cNvPr id="11" name="Shape 8"/>
          <p:cNvSpPr/>
          <p:nvPr/>
        </p:nvSpPr>
        <p:spPr>
          <a:xfrm>
            <a:off x="10292298" y="2201942"/>
            <a:ext cx="680442" cy="680442"/>
          </a:xfrm>
          <a:prstGeom prst="roundRect">
            <a:avLst>
              <a:gd name="adj" fmla="val 134383"/>
            </a:avLst>
          </a:prstGeom>
          <a:solidFill>
            <a:srgbClr val="437066"/>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985611"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Structured Data Storage</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Normalize and store log data in a robust relational database (MySQL).</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78139"/>
            </a:avLst>
          </a:prstGeom>
          <a:solidFill>
            <a:srgbClr val="437066"/>
          </a:solidFill>
          <a:ln/>
        </p:spPr>
      </p:sp>
      <p:sp>
        <p:nvSpPr>
          <p:cNvPr id="17" name="Shape 13"/>
          <p:cNvSpPr/>
          <p:nvPr/>
        </p:nvSpPr>
        <p:spPr>
          <a:xfrm>
            <a:off x="3657540" y="4809411"/>
            <a:ext cx="680442" cy="680442"/>
          </a:xfrm>
          <a:prstGeom prst="roundRect">
            <a:avLst>
              <a:gd name="adj" fmla="val 134383"/>
            </a:avLst>
          </a:prstGeom>
          <a:solidFill>
            <a:srgbClr val="437066"/>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Real-time Reporting</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Provide on-demand insights via both CLI and an intuitive web dashboard.</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78139"/>
            </a:avLst>
          </a:prstGeom>
          <a:solidFill>
            <a:srgbClr val="437066"/>
          </a:solidFill>
          <a:ln/>
        </p:spPr>
      </p:sp>
      <p:sp>
        <p:nvSpPr>
          <p:cNvPr id="23" name="Shape 18"/>
          <p:cNvSpPr/>
          <p:nvPr/>
        </p:nvSpPr>
        <p:spPr>
          <a:xfrm>
            <a:off x="10292298" y="4809411"/>
            <a:ext cx="680442" cy="680442"/>
          </a:xfrm>
          <a:prstGeom prst="roundRect">
            <a:avLst>
              <a:gd name="adj" fmla="val 134383"/>
            </a:avLst>
          </a:prstGeom>
          <a:solidFill>
            <a:srgbClr val="437066"/>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130391"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Interactive Visualizations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Enable dynamic exploration of key metrics like top IPs, endpoint analysis, and error rates.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2580" y="504825"/>
            <a:ext cx="8936950" cy="573643"/>
          </a:xfrm>
          <a:prstGeom prst="rect">
            <a:avLst/>
          </a:prstGeom>
          <a:noFill/>
          <a:ln/>
        </p:spPr>
        <p:txBody>
          <a:bodyPr wrap="none" lIns="0" tIns="0" rIns="0" bIns="0" rtlCol="0" anchor="t"/>
          <a:lstStyle/>
          <a:p>
            <a:pPr marL="0" indent="0" algn="l">
              <a:lnSpc>
                <a:spcPts val="4500"/>
              </a:lnSpc>
              <a:buNone/>
            </a:pPr>
            <a:r>
              <a:rPr lang="en-US" sz="3600" dirty="0">
                <a:solidFill>
                  <a:srgbClr val="272D45"/>
                </a:solidFill>
                <a:latin typeface="Kanit Light" pitchFamily="34" charset="0"/>
                <a:ea typeface="Kanit Light" pitchFamily="34" charset="-122"/>
                <a:cs typeface="Kanit Light" pitchFamily="34" charset="-120"/>
              </a:rPr>
              <a:t>Methodology: From Raw Logs to Rich Visuals</a:t>
            </a:r>
            <a:endParaRPr lang="en-US" sz="3600" dirty="0"/>
          </a:p>
        </p:txBody>
      </p:sp>
      <p:pic>
        <p:nvPicPr>
          <p:cNvPr id="3" name="Image 0" descr="preencoded.png"/>
          <p:cNvPicPr>
            <a:picLocks noChangeAspect="1"/>
          </p:cNvPicPr>
          <p:nvPr/>
        </p:nvPicPr>
        <p:blipFill>
          <a:blip r:embed="rId3"/>
          <a:stretch>
            <a:fillRect/>
          </a:stretch>
        </p:blipFill>
        <p:spPr>
          <a:xfrm>
            <a:off x="642580" y="1872838"/>
            <a:ext cx="10377964" cy="4059612"/>
          </a:xfrm>
          <a:prstGeom prst="rect">
            <a:avLst/>
          </a:prstGeom>
        </p:spPr>
      </p:pic>
      <p:sp>
        <p:nvSpPr>
          <p:cNvPr id="4" name="Text 1"/>
          <p:cNvSpPr/>
          <p:nvPr/>
        </p:nvSpPr>
        <p:spPr>
          <a:xfrm>
            <a:off x="754092" y="5150588"/>
            <a:ext cx="13345239" cy="293727"/>
          </a:xfrm>
          <a:prstGeom prst="rect">
            <a:avLst/>
          </a:prstGeom>
          <a:noFill/>
          <a:ln/>
        </p:spPr>
        <p:txBody>
          <a:bodyPr wrap="non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Our methodology ensures a seamless flow from raw data to actionable insights:</a:t>
            </a:r>
            <a:endParaRPr lang="en-US" sz="1400" dirty="0"/>
          </a:p>
        </p:txBody>
      </p:sp>
      <p:sp>
        <p:nvSpPr>
          <p:cNvPr id="5" name="Text 2"/>
          <p:cNvSpPr/>
          <p:nvPr/>
        </p:nvSpPr>
        <p:spPr>
          <a:xfrm>
            <a:off x="642580" y="5785586"/>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Log Parsing:</a:t>
            </a:r>
            <a:r>
              <a:rPr lang="en-US" sz="1400" dirty="0">
                <a:solidFill>
                  <a:srgbClr val="2C3249"/>
                </a:solidFill>
                <a:latin typeface="Martel Sans" pitchFamily="34" charset="0"/>
                <a:ea typeface="Martel Sans" pitchFamily="34" charset="-122"/>
                <a:cs typeface="Martel Sans" pitchFamily="34" charset="-120"/>
              </a:rPr>
              <a:t> Utilizing Regex for efficient extraction from Apache/Nginx logs.</a:t>
            </a:r>
            <a:endParaRPr lang="en-US" sz="1400" dirty="0"/>
          </a:p>
        </p:txBody>
      </p:sp>
      <p:sp>
        <p:nvSpPr>
          <p:cNvPr id="6" name="Text 3"/>
          <p:cNvSpPr/>
          <p:nvPr/>
        </p:nvSpPr>
        <p:spPr>
          <a:xfrm>
            <a:off x="642579" y="6341366"/>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Data Storage:</a:t>
            </a:r>
            <a:r>
              <a:rPr lang="en-US" sz="1400" dirty="0">
                <a:solidFill>
                  <a:srgbClr val="2C3249"/>
                </a:solidFill>
                <a:latin typeface="Martel Sans" pitchFamily="34" charset="0"/>
                <a:ea typeface="Martel Sans" pitchFamily="34" charset="-122"/>
                <a:cs typeface="Martel Sans" pitchFamily="34" charset="-120"/>
              </a:rPr>
              <a:t> Normalized schema in MySQL ensures data integrity and query efficiency.</a:t>
            </a:r>
            <a:endParaRPr lang="en-US" sz="1400" dirty="0"/>
          </a:p>
        </p:txBody>
      </p:sp>
      <p:sp>
        <p:nvSpPr>
          <p:cNvPr id="7" name="Text 4"/>
          <p:cNvSpPr/>
          <p:nvPr/>
        </p:nvSpPr>
        <p:spPr>
          <a:xfrm>
            <a:off x="642580" y="6904385"/>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Analysis:</a:t>
            </a:r>
            <a:r>
              <a:rPr lang="en-US" sz="1400" dirty="0">
                <a:solidFill>
                  <a:srgbClr val="2C3249"/>
                </a:solidFill>
                <a:latin typeface="Martel Sans" pitchFamily="34" charset="0"/>
                <a:ea typeface="Martel Sans" pitchFamily="34" charset="-122"/>
                <a:cs typeface="Martel Sans" pitchFamily="34" charset="-120"/>
              </a:rPr>
              <a:t> Pandas and SQL queries drive robust data aggregation.</a:t>
            </a:r>
            <a:endParaRPr lang="en-US" sz="1400" dirty="0"/>
          </a:p>
        </p:txBody>
      </p:sp>
      <p:sp>
        <p:nvSpPr>
          <p:cNvPr id="8" name="Text 5"/>
          <p:cNvSpPr/>
          <p:nvPr/>
        </p:nvSpPr>
        <p:spPr>
          <a:xfrm>
            <a:off x="642578" y="7397911"/>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2C3249"/>
                </a:solidFill>
                <a:latin typeface="Martel Sans" pitchFamily="34" charset="0"/>
                <a:ea typeface="Martel Sans" pitchFamily="34" charset="-122"/>
                <a:cs typeface="Martel Sans" pitchFamily="34" charset="-120"/>
              </a:rPr>
              <a:t>Visualization:</a:t>
            </a:r>
            <a:r>
              <a:rPr lang="en-US" sz="1400" dirty="0">
                <a:solidFill>
                  <a:srgbClr val="2C3249"/>
                </a:solidFill>
                <a:latin typeface="Martel Sans" pitchFamily="34" charset="0"/>
                <a:ea typeface="Martel Sans" pitchFamily="34" charset="-122"/>
                <a:cs typeface="Martel Sans" pitchFamily="34" charset="-120"/>
              </a:rPr>
              <a:t> Plotly and Dash integrate with Flask for interactive dashboards and CLI textual summaries.</a:t>
            </a:r>
            <a:endParaRPr lang="en-US" sz="1400" dirty="0"/>
          </a:p>
        </p:txBody>
      </p:sp>
      <p:sp>
        <p:nvSpPr>
          <p:cNvPr id="10" name="TextBox 9">
            <a:extLst>
              <a:ext uri="{FF2B5EF4-FFF2-40B4-BE49-F238E27FC236}">
                <a16:creationId xmlns:a16="http://schemas.microsoft.com/office/drawing/2014/main" id="{C5FF0BA4-6C53-6DF6-699A-9EDD9DCA5155}"/>
              </a:ext>
            </a:extLst>
          </p:cNvPr>
          <p:cNvSpPr txBox="1"/>
          <p:nvPr/>
        </p:nvSpPr>
        <p:spPr>
          <a:xfrm>
            <a:off x="1527717" y="2575481"/>
            <a:ext cx="1427356" cy="707886"/>
          </a:xfrm>
          <a:prstGeom prst="rect">
            <a:avLst/>
          </a:prstGeom>
          <a:noFill/>
        </p:spPr>
        <p:txBody>
          <a:bodyPr wrap="square">
            <a:spAutoFit/>
          </a:bodyPr>
          <a:lstStyle/>
          <a:p>
            <a:r>
              <a:rPr lang="en-US" sz="2000" b="1" dirty="0">
                <a:solidFill>
                  <a:srgbClr val="2C3249"/>
                </a:solidFill>
                <a:latin typeface="Martel Sans" pitchFamily="34" charset="0"/>
                <a:ea typeface="Martel Sans" pitchFamily="34" charset="-122"/>
                <a:cs typeface="Martel Sans" pitchFamily="34" charset="-120"/>
              </a:rPr>
              <a:t>Log Parsing</a:t>
            </a:r>
            <a:endParaRPr lang="en-IN" sz="2000" dirty="0"/>
          </a:p>
        </p:txBody>
      </p:sp>
      <p:sp>
        <p:nvSpPr>
          <p:cNvPr id="12" name="TextBox 11">
            <a:extLst>
              <a:ext uri="{FF2B5EF4-FFF2-40B4-BE49-F238E27FC236}">
                <a16:creationId xmlns:a16="http://schemas.microsoft.com/office/drawing/2014/main" id="{E9F5FEE7-3530-2A1F-3017-7B15C66E140A}"/>
              </a:ext>
            </a:extLst>
          </p:cNvPr>
          <p:cNvSpPr txBox="1"/>
          <p:nvPr/>
        </p:nvSpPr>
        <p:spPr>
          <a:xfrm>
            <a:off x="4125951" y="2575481"/>
            <a:ext cx="1561171" cy="646331"/>
          </a:xfrm>
          <a:prstGeom prst="rect">
            <a:avLst/>
          </a:prstGeom>
          <a:noFill/>
        </p:spPr>
        <p:txBody>
          <a:bodyPr wrap="square">
            <a:spAutoFit/>
          </a:bodyPr>
          <a:lstStyle/>
          <a:p>
            <a:r>
              <a:rPr lang="en-US" sz="1800" b="1" dirty="0">
                <a:solidFill>
                  <a:srgbClr val="2C3249"/>
                </a:solidFill>
                <a:latin typeface="Martel Sans" pitchFamily="34" charset="0"/>
                <a:ea typeface="Martel Sans" pitchFamily="34" charset="-122"/>
                <a:cs typeface="Martel Sans" pitchFamily="34" charset="-120"/>
              </a:rPr>
              <a:t>Data Storage</a:t>
            </a:r>
            <a:endParaRPr lang="en-IN" dirty="0"/>
          </a:p>
        </p:txBody>
      </p:sp>
      <p:sp>
        <p:nvSpPr>
          <p:cNvPr id="14" name="TextBox 13">
            <a:extLst>
              <a:ext uri="{FF2B5EF4-FFF2-40B4-BE49-F238E27FC236}">
                <a16:creationId xmlns:a16="http://schemas.microsoft.com/office/drawing/2014/main" id="{E774F8A4-24C6-EB59-AFB6-981E2603C77A}"/>
              </a:ext>
            </a:extLst>
          </p:cNvPr>
          <p:cNvSpPr txBox="1"/>
          <p:nvPr/>
        </p:nvSpPr>
        <p:spPr>
          <a:xfrm>
            <a:off x="6363340" y="2713980"/>
            <a:ext cx="1326995" cy="400110"/>
          </a:xfrm>
          <a:prstGeom prst="rect">
            <a:avLst/>
          </a:prstGeom>
          <a:noFill/>
        </p:spPr>
        <p:txBody>
          <a:bodyPr wrap="square">
            <a:spAutoFit/>
          </a:bodyPr>
          <a:lstStyle/>
          <a:p>
            <a:r>
              <a:rPr lang="en-US" sz="2000" b="1" dirty="0">
                <a:solidFill>
                  <a:srgbClr val="2C3249"/>
                </a:solidFill>
                <a:latin typeface="Martel Sans" pitchFamily="34" charset="0"/>
                <a:ea typeface="Martel Sans" pitchFamily="34" charset="-122"/>
                <a:cs typeface="Martel Sans" pitchFamily="34" charset="-120"/>
              </a:rPr>
              <a:t>Analysis:</a:t>
            </a:r>
            <a:r>
              <a:rPr lang="en-US" sz="2000" dirty="0">
                <a:solidFill>
                  <a:srgbClr val="2C3249"/>
                </a:solidFill>
                <a:latin typeface="Martel Sans" pitchFamily="34" charset="0"/>
                <a:ea typeface="Martel Sans" pitchFamily="34" charset="-122"/>
                <a:cs typeface="Martel Sans" pitchFamily="34" charset="-120"/>
              </a:rPr>
              <a:t> </a:t>
            </a:r>
            <a:endParaRPr lang="en-IN" sz="2000" dirty="0"/>
          </a:p>
        </p:txBody>
      </p:sp>
      <p:sp>
        <p:nvSpPr>
          <p:cNvPr id="16" name="TextBox 15">
            <a:extLst>
              <a:ext uri="{FF2B5EF4-FFF2-40B4-BE49-F238E27FC236}">
                <a16:creationId xmlns:a16="http://schemas.microsoft.com/office/drawing/2014/main" id="{4CED82C0-5322-BD4C-EAA1-522300C5D478}"/>
              </a:ext>
            </a:extLst>
          </p:cNvPr>
          <p:cNvSpPr txBox="1"/>
          <p:nvPr/>
        </p:nvSpPr>
        <p:spPr>
          <a:xfrm>
            <a:off x="8732542" y="2755239"/>
            <a:ext cx="1750741" cy="369332"/>
          </a:xfrm>
          <a:prstGeom prst="rect">
            <a:avLst/>
          </a:prstGeom>
          <a:noFill/>
        </p:spPr>
        <p:txBody>
          <a:bodyPr wrap="square">
            <a:spAutoFit/>
          </a:bodyPr>
          <a:lstStyle/>
          <a:p>
            <a:r>
              <a:rPr lang="en-US" sz="1800" b="1" dirty="0">
                <a:solidFill>
                  <a:srgbClr val="2C3249"/>
                </a:solidFill>
                <a:latin typeface="Martel Sans" pitchFamily="34" charset="0"/>
                <a:ea typeface="Martel Sans" pitchFamily="34" charset="-122"/>
                <a:cs typeface="Martel Sans" pitchFamily="34" charset="-120"/>
              </a:rPr>
              <a:t>Visualization</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8D81B5-2B2B-1202-6DD2-B50D115571F4}"/>
              </a:ext>
            </a:extLst>
          </p:cNvPr>
          <p:cNvSpPr txBox="1"/>
          <p:nvPr/>
        </p:nvSpPr>
        <p:spPr>
          <a:xfrm>
            <a:off x="2531327" y="1159727"/>
            <a:ext cx="9790771" cy="1569660"/>
          </a:xfrm>
          <a:prstGeom prst="rect">
            <a:avLst/>
          </a:prstGeom>
          <a:noFill/>
        </p:spPr>
        <p:txBody>
          <a:bodyPr wrap="square" rtlCol="0">
            <a:spAutoFit/>
          </a:bodyPr>
          <a:lstStyle/>
          <a:p>
            <a:r>
              <a:rPr lang="en-IN" sz="4800" dirty="0"/>
              <a:t>System Architecture Visualization</a:t>
            </a:r>
          </a:p>
          <a:p>
            <a:endParaRPr lang="en-IN" sz="4800" dirty="0"/>
          </a:p>
        </p:txBody>
      </p:sp>
      <p:pic>
        <p:nvPicPr>
          <p:cNvPr id="4" name="Picture 3">
            <a:extLst>
              <a:ext uri="{FF2B5EF4-FFF2-40B4-BE49-F238E27FC236}">
                <a16:creationId xmlns:a16="http://schemas.microsoft.com/office/drawing/2014/main" id="{7C12B612-9A07-407D-05C5-E48540C15940}"/>
              </a:ext>
            </a:extLst>
          </p:cNvPr>
          <p:cNvPicPr>
            <a:picLocks noChangeAspect="1"/>
          </p:cNvPicPr>
          <p:nvPr/>
        </p:nvPicPr>
        <p:blipFill>
          <a:blip r:embed="rId2"/>
          <a:stretch>
            <a:fillRect/>
          </a:stretch>
        </p:blipFill>
        <p:spPr>
          <a:xfrm>
            <a:off x="1739590" y="2071024"/>
            <a:ext cx="11552663" cy="5113463"/>
          </a:xfrm>
          <a:prstGeom prst="rect">
            <a:avLst/>
          </a:prstGeom>
        </p:spPr>
      </p:pic>
    </p:spTree>
    <p:extLst>
      <p:ext uri="{BB962C8B-B14F-4D97-AF65-F5344CB8AC3E}">
        <p14:creationId xmlns:p14="http://schemas.microsoft.com/office/powerpoint/2010/main" val="138253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2425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Key Features: Comprehensive Reporting &amp; Monitoring</a:t>
            </a:r>
            <a:endParaRPr lang="en-US" sz="4450" dirty="0"/>
          </a:p>
        </p:txBody>
      </p:sp>
      <p:sp>
        <p:nvSpPr>
          <p:cNvPr id="3" name="Text 1"/>
          <p:cNvSpPr/>
          <p:nvPr/>
        </p:nvSpPr>
        <p:spPr>
          <a:xfrm>
            <a:off x="793790" y="36087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Intuitive Dashboard</a:t>
            </a:r>
            <a:endParaRPr lang="en-US" sz="2200" dirty="0"/>
          </a:p>
        </p:txBody>
      </p:sp>
      <p:sp>
        <p:nvSpPr>
          <p:cNvPr id="4" name="Text 2"/>
          <p:cNvSpPr/>
          <p:nvPr/>
        </p:nvSpPr>
        <p:spPr>
          <a:xfrm>
            <a:off x="793790" y="4189928"/>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Status code distribution (pie chart)</a:t>
            </a:r>
            <a:endParaRPr lang="en-US" sz="1750" dirty="0"/>
          </a:p>
        </p:txBody>
      </p:sp>
      <p:sp>
        <p:nvSpPr>
          <p:cNvPr id="5" name="Text 3"/>
          <p:cNvSpPr/>
          <p:nvPr/>
        </p:nvSpPr>
        <p:spPr>
          <a:xfrm>
            <a:off x="793790" y="499502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Hourly/daily traffic trends (line chart)</a:t>
            </a:r>
            <a:endParaRPr lang="en-US" sz="1750" dirty="0"/>
          </a:p>
        </p:txBody>
      </p:sp>
      <p:sp>
        <p:nvSpPr>
          <p:cNvPr id="6" name="Text 4"/>
          <p:cNvSpPr/>
          <p:nvPr/>
        </p:nvSpPr>
        <p:spPr>
          <a:xfrm>
            <a:off x="793790" y="580013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Top requested endpoints &amp; IPs (bar charts)</a:t>
            </a:r>
            <a:endParaRPr lang="en-US" sz="1750" dirty="0"/>
          </a:p>
        </p:txBody>
      </p:sp>
      <p:sp>
        <p:nvSpPr>
          <p:cNvPr id="7" name="Text 5"/>
          <p:cNvSpPr/>
          <p:nvPr/>
        </p:nvSpPr>
        <p:spPr>
          <a:xfrm>
            <a:off x="6015061" y="35552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Flexible Reporting</a:t>
            </a:r>
            <a:endParaRPr lang="en-US" sz="2200" dirty="0"/>
          </a:p>
        </p:txBody>
      </p:sp>
      <p:sp>
        <p:nvSpPr>
          <p:cNvPr id="8" name="Text 6"/>
          <p:cNvSpPr/>
          <p:nvPr/>
        </p:nvSpPr>
        <p:spPr>
          <a:xfrm>
            <a:off x="6015061" y="411480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CLI reports for quick summaries (Top IPs, error logs, traffic).</a:t>
            </a:r>
            <a:endParaRPr lang="en-US" sz="1750" dirty="0"/>
          </a:p>
        </p:txBody>
      </p:sp>
      <p:sp>
        <p:nvSpPr>
          <p:cNvPr id="9" name="Text 7"/>
          <p:cNvSpPr/>
          <p:nvPr/>
        </p:nvSpPr>
        <p:spPr>
          <a:xfrm>
            <a:off x="6015061" y="5381986"/>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MySQL schema designed for scalable log and user-agent data.</a:t>
            </a:r>
            <a:endParaRPr lang="en-US" sz="1750" dirty="0"/>
          </a:p>
        </p:txBody>
      </p:sp>
      <p:pic>
        <p:nvPicPr>
          <p:cNvPr id="14" name="Picture 13">
            <a:extLst>
              <a:ext uri="{FF2B5EF4-FFF2-40B4-BE49-F238E27FC236}">
                <a16:creationId xmlns:a16="http://schemas.microsoft.com/office/drawing/2014/main" id="{D2F1EA88-D3CF-A4DD-B643-983E93C90C83}"/>
              </a:ext>
            </a:extLst>
          </p:cNvPr>
          <p:cNvPicPr>
            <a:picLocks noChangeAspect="1"/>
          </p:cNvPicPr>
          <p:nvPr/>
        </p:nvPicPr>
        <p:blipFill>
          <a:blip r:embed="rId3"/>
          <a:stretch>
            <a:fillRect/>
          </a:stretch>
        </p:blipFill>
        <p:spPr>
          <a:xfrm>
            <a:off x="10793507" y="2629734"/>
            <a:ext cx="1928027" cy="5456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3429" y="599837"/>
            <a:ext cx="13103543" cy="1363266"/>
          </a:xfrm>
          <a:prstGeom prst="rect">
            <a:avLst/>
          </a:prstGeom>
          <a:noFill/>
          <a:ln/>
        </p:spPr>
        <p:txBody>
          <a:bodyPr wrap="square" lIns="0" tIns="0" rIns="0" bIns="0" rtlCol="0" anchor="t"/>
          <a:lstStyle/>
          <a:p>
            <a:pPr marL="0" indent="0" algn="l">
              <a:lnSpc>
                <a:spcPts val="5350"/>
              </a:lnSpc>
              <a:buNone/>
            </a:pPr>
            <a:r>
              <a:rPr lang="en-US" sz="4250" dirty="0">
                <a:solidFill>
                  <a:srgbClr val="272D45"/>
                </a:solidFill>
                <a:latin typeface="Kanit Light" pitchFamily="34" charset="0"/>
                <a:ea typeface="Kanit Light" pitchFamily="34" charset="-122"/>
                <a:cs typeface="Kanit Light" pitchFamily="34" charset="-120"/>
              </a:rPr>
              <a:t>Sample Visualizations: Transforming Data into Graphics</a:t>
            </a:r>
            <a:endParaRPr lang="en-US" sz="4250" dirty="0"/>
          </a:p>
        </p:txBody>
      </p:sp>
      <p:sp>
        <p:nvSpPr>
          <p:cNvPr id="4" name="Shape 1"/>
          <p:cNvSpPr/>
          <p:nvPr/>
        </p:nvSpPr>
        <p:spPr>
          <a:xfrm>
            <a:off x="1210151" y="5619393"/>
            <a:ext cx="218123" cy="218123"/>
          </a:xfrm>
          <a:prstGeom prst="roundRect">
            <a:avLst>
              <a:gd name="adj" fmla="val 8384"/>
            </a:avLst>
          </a:prstGeom>
          <a:solidFill>
            <a:srgbClr val="1D302C"/>
          </a:solidFill>
          <a:ln/>
        </p:spPr>
      </p:sp>
      <p:sp>
        <p:nvSpPr>
          <p:cNvPr id="5" name="Text 2"/>
          <p:cNvSpPr/>
          <p:nvPr/>
        </p:nvSpPr>
        <p:spPr>
          <a:xfrm>
            <a:off x="1489234" y="5619393"/>
            <a:ext cx="731282" cy="218123"/>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Martel Sans" pitchFamily="34" charset="0"/>
                <a:ea typeface="Martel Sans" pitchFamily="34" charset="-122"/>
                <a:cs typeface="Martel Sans" pitchFamily="34" charset="-120"/>
              </a:rPr>
              <a:t>200 OK</a:t>
            </a:r>
            <a:endParaRPr lang="en-US" sz="1700" dirty="0"/>
          </a:p>
        </p:txBody>
      </p:sp>
      <p:sp>
        <p:nvSpPr>
          <p:cNvPr id="6" name="Shape 3"/>
          <p:cNvSpPr/>
          <p:nvPr/>
        </p:nvSpPr>
        <p:spPr>
          <a:xfrm>
            <a:off x="2372916" y="5619393"/>
            <a:ext cx="218123" cy="218123"/>
          </a:xfrm>
          <a:prstGeom prst="roundRect">
            <a:avLst>
              <a:gd name="adj" fmla="val 8384"/>
            </a:avLst>
          </a:prstGeom>
          <a:solidFill>
            <a:srgbClr val="3F685F"/>
          </a:solidFill>
          <a:ln/>
        </p:spPr>
      </p:sp>
      <p:sp>
        <p:nvSpPr>
          <p:cNvPr id="7" name="Text 4"/>
          <p:cNvSpPr/>
          <p:nvPr/>
        </p:nvSpPr>
        <p:spPr>
          <a:xfrm>
            <a:off x="2651998" y="5619393"/>
            <a:ext cx="1178004" cy="436245"/>
          </a:xfrm>
          <a:prstGeom prst="rect">
            <a:avLst/>
          </a:prstGeom>
          <a:noFill/>
          <a:ln/>
        </p:spPr>
        <p:txBody>
          <a:bodyPr wrap="square" lIns="0" tIns="0" rIns="0" bIns="0" rtlCol="0" anchor="t"/>
          <a:lstStyle/>
          <a:p>
            <a:pPr marL="0" indent="0" algn="l">
              <a:lnSpc>
                <a:spcPts val="1700"/>
              </a:lnSpc>
              <a:buNone/>
            </a:pPr>
            <a:r>
              <a:rPr lang="en-US" sz="1700" dirty="0">
                <a:solidFill>
                  <a:srgbClr val="2C3249"/>
                </a:solidFill>
                <a:latin typeface="Martel Sans" pitchFamily="34" charset="0"/>
                <a:ea typeface="Martel Sans" pitchFamily="34" charset="-122"/>
                <a:cs typeface="Martel Sans" pitchFamily="34" charset="-120"/>
              </a:rPr>
              <a:t>301 Redirect</a:t>
            </a:r>
            <a:endParaRPr lang="en-US" sz="1700" dirty="0"/>
          </a:p>
        </p:txBody>
      </p:sp>
      <p:sp>
        <p:nvSpPr>
          <p:cNvPr id="8" name="Shape 5"/>
          <p:cNvSpPr/>
          <p:nvPr/>
        </p:nvSpPr>
        <p:spPr>
          <a:xfrm>
            <a:off x="3982403" y="5619393"/>
            <a:ext cx="218123" cy="218123"/>
          </a:xfrm>
          <a:prstGeom prst="roundRect">
            <a:avLst>
              <a:gd name="adj" fmla="val 8384"/>
            </a:avLst>
          </a:prstGeom>
          <a:solidFill>
            <a:srgbClr val="61A092"/>
          </a:solidFill>
          <a:ln/>
        </p:spPr>
      </p:sp>
      <p:sp>
        <p:nvSpPr>
          <p:cNvPr id="9" name="Text 6"/>
          <p:cNvSpPr/>
          <p:nvPr/>
        </p:nvSpPr>
        <p:spPr>
          <a:xfrm>
            <a:off x="4261485" y="5619393"/>
            <a:ext cx="1178004" cy="436245"/>
          </a:xfrm>
          <a:prstGeom prst="rect">
            <a:avLst/>
          </a:prstGeom>
          <a:noFill/>
          <a:ln/>
        </p:spPr>
        <p:txBody>
          <a:bodyPr wrap="square" lIns="0" tIns="0" rIns="0" bIns="0" rtlCol="0" anchor="t"/>
          <a:lstStyle/>
          <a:p>
            <a:pPr marL="0" indent="0" algn="l">
              <a:lnSpc>
                <a:spcPts val="1700"/>
              </a:lnSpc>
              <a:buNone/>
            </a:pPr>
            <a:r>
              <a:rPr lang="en-US" sz="1700" dirty="0">
                <a:solidFill>
                  <a:srgbClr val="2C3249"/>
                </a:solidFill>
                <a:latin typeface="Martel Sans" pitchFamily="34" charset="0"/>
                <a:ea typeface="Martel Sans" pitchFamily="34" charset="-122"/>
                <a:cs typeface="Martel Sans" pitchFamily="34" charset="-120"/>
              </a:rPr>
              <a:t>404 Not Found</a:t>
            </a:r>
            <a:endParaRPr lang="en-US" sz="1700" dirty="0"/>
          </a:p>
        </p:txBody>
      </p:sp>
      <p:sp>
        <p:nvSpPr>
          <p:cNvPr id="10" name="Shape 7"/>
          <p:cNvSpPr/>
          <p:nvPr/>
        </p:nvSpPr>
        <p:spPr>
          <a:xfrm>
            <a:off x="5591889" y="5619393"/>
            <a:ext cx="218123" cy="218123"/>
          </a:xfrm>
          <a:prstGeom prst="roundRect">
            <a:avLst>
              <a:gd name="adj" fmla="val 8384"/>
            </a:avLst>
          </a:prstGeom>
          <a:solidFill>
            <a:srgbClr val="9AC2B9"/>
          </a:solidFill>
          <a:ln/>
        </p:spPr>
      </p:sp>
      <p:sp>
        <p:nvSpPr>
          <p:cNvPr id="11" name="Text 8"/>
          <p:cNvSpPr/>
          <p:nvPr/>
        </p:nvSpPr>
        <p:spPr>
          <a:xfrm>
            <a:off x="5870972" y="5619393"/>
            <a:ext cx="1178123" cy="436245"/>
          </a:xfrm>
          <a:prstGeom prst="rect">
            <a:avLst/>
          </a:prstGeom>
          <a:noFill/>
          <a:ln/>
        </p:spPr>
        <p:txBody>
          <a:bodyPr wrap="square" lIns="0" tIns="0" rIns="0" bIns="0" rtlCol="0" anchor="t"/>
          <a:lstStyle/>
          <a:p>
            <a:pPr marL="0" indent="0" algn="l">
              <a:lnSpc>
                <a:spcPts val="1700"/>
              </a:lnSpc>
              <a:buNone/>
            </a:pPr>
            <a:r>
              <a:rPr lang="en-US" sz="1700" dirty="0">
                <a:solidFill>
                  <a:srgbClr val="2C3249"/>
                </a:solidFill>
                <a:latin typeface="Martel Sans" pitchFamily="34" charset="0"/>
                <a:ea typeface="Martel Sans" pitchFamily="34" charset="-122"/>
                <a:cs typeface="Martel Sans" pitchFamily="34" charset="-120"/>
              </a:rPr>
              <a:t>500 Server Error</a:t>
            </a:r>
            <a:endParaRPr lang="en-US" sz="1700" dirty="0"/>
          </a:p>
        </p:txBody>
      </p:sp>
      <p:sp>
        <p:nvSpPr>
          <p:cNvPr id="12" name="Text 9"/>
          <p:cNvSpPr/>
          <p:nvPr/>
        </p:nvSpPr>
        <p:spPr>
          <a:xfrm>
            <a:off x="763429" y="6301026"/>
            <a:ext cx="6285667" cy="697944"/>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Illustrates the Pie Chart of Error Rate , highlighting error rates of Errors and Success</a:t>
            </a:r>
            <a:endParaRPr lang="en-US" sz="1700" dirty="0"/>
          </a:p>
        </p:txBody>
      </p:sp>
      <p:sp>
        <p:nvSpPr>
          <p:cNvPr id="14" name="Text 10"/>
          <p:cNvSpPr/>
          <p:nvPr/>
        </p:nvSpPr>
        <p:spPr>
          <a:xfrm>
            <a:off x="7588925" y="6301026"/>
            <a:ext cx="6285667" cy="697944"/>
          </a:xfrm>
          <a:prstGeom prst="rect">
            <a:avLst/>
          </a:prstGeom>
          <a:noFill/>
          <a:ln/>
        </p:spPr>
        <p:txBody>
          <a:bodyPr wrap="squar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Depicts Top Endpoints, identifying peak endpoints.</a:t>
            </a:r>
            <a:endParaRPr lang="en-US" sz="1700" dirty="0"/>
          </a:p>
        </p:txBody>
      </p:sp>
      <p:sp>
        <p:nvSpPr>
          <p:cNvPr id="15" name="Text 11"/>
          <p:cNvSpPr/>
          <p:nvPr/>
        </p:nvSpPr>
        <p:spPr>
          <a:xfrm>
            <a:off x="763429" y="7440573"/>
            <a:ext cx="13103543" cy="348972"/>
          </a:xfrm>
          <a:prstGeom prst="rect">
            <a:avLst/>
          </a:prstGeom>
          <a:noFill/>
          <a:ln/>
        </p:spPr>
        <p:txBody>
          <a:bodyPr wrap="none" lIns="0" tIns="0" rIns="0" bIns="0" rtlCol="0" anchor="t"/>
          <a:lstStyle/>
          <a:p>
            <a:pPr marL="0" indent="0" algn="l">
              <a:lnSpc>
                <a:spcPts val="2700"/>
              </a:lnSpc>
              <a:buNone/>
            </a:pPr>
            <a:r>
              <a:rPr lang="en-US" sz="1700" dirty="0">
                <a:solidFill>
                  <a:srgbClr val="2C3249"/>
                </a:solidFill>
                <a:latin typeface="Martel Sans" pitchFamily="34" charset="0"/>
                <a:ea typeface="Martel Sans" pitchFamily="34" charset="-122"/>
                <a:cs typeface="Martel Sans" pitchFamily="34" charset="-120"/>
              </a:rPr>
              <a:t>These visualizations provide immediate understanding of Error Rate  and Endpoints.</a:t>
            </a:r>
            <a:endParaRPr lang="en-US" sz="1700" dirty="0"/>
          </a:p>
        </p:txBody>
      </p:sp>
      <p:pic>
        <p:nvPicPr>
          <p:cNvPr id="18" name="Picture 17">
            <a:extLst>
              <a:ext uri="{FF2B5EF4-FFF2-40B4-BE49-F238E27FC236}">
                <a16:creationId xmlns:a16="http://schemas.microsoft.com/office/drawing/2014/main" id="{A944685C-3780-F95D-7078-91DB5D1ECAC2}"/>
              </a:ext>
            </a:extLst>
          </p:cNvPr>
          <p:cNvPicPr>
            <a:picLocks noChangeAspect="1"/>
          </p:cNvPicPr>
          <p:nvPr/>
        </p:nvPicPr>
        <p:blipFill>
          <a:blip r:embed="rId3"/>
          <a:stretch>
            <a:fillRect/>
          </a:stretch>
        </p:blipFill>
        <p:spPr>
          <a:xfrm>
            <a:off x="1020338" y="2085274"/>
            <a:ext cx="6142252" cy="3970364"/>
          </a:xfrm>
          <a:prstGeom prst="rect">
            <a:avLst/>
          </a:prstGeom>
        </p:spPr>
      </p:pic>
      <p:pic>
        <p:nvPicPr>
          <p:cNvPr id="21" name="Picture 20">
            <a:extLst>
              <a:ext uri="{FF2B5EF4-FFF2-40B4-BE49-F238E27FC236}">
                <a16:creationId xmlns:a16="http://schemas.microsoft.com/office/drawing/2014/main" id="{23B0D628-9875-5588-0C87-D9337A4B5FF4}"/>
              </a:ext>
            </a:extLst>
          </p:cNvPr>
          <p:cNvPicPr>
            <a:picLocks noChangeAspect="1"/>
          </p:cNvPicPr>
          <p:nvPr/>
        </p:nvPicPr>
        <p:blipFill>
          <a:blip r:embed="rId4"/>
          <a:stretch>
            <a:fillRect/>
          </a:stretch>
        </p:blipFill>
        <p:spPr>
          <a:xfrm>
            <a:off x="7588925" y="2212792"/>
            <a:ext cx="6233700" cy="38484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740</Words>
  <Application>Microsoft Office PowerPoint</Application>
  <PresentationFormat>Custom</PresentationFormat>
  <Paragraphs>87</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Kanit Light</vt:lpstr>
      <vt:lpstr>Martel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Ch Naveen Rao</dc:creator>
  <cp:lastModifiedBy>Naveen Rao</cp:lastModifiedBy>
  <cp:revision>2</cp:revision>
  <dcterms:created xsi:type="dcterms:W3CDTF">2025-08-03T18:28:18Z</dcterms:created>
  <dcterms:modified xsi:type="dcterms:W3CDTF">2025-08-03T19:16:07Z</dcterms:modified>
</cp:coreProperties>
</file>